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8473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387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82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227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0665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3333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0380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449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867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32140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8994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447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4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7346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55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488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A632-1464-490F-96FE-ED2696926CFE}" type="datetimeFigureOut">
              <a:rPr lang="hr-HR" smtClean="0"/>
              <a:t>12.3.2024.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038F066-81EE-492E-93E6-6045255BACA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9245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6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7BFAFE4A-887A-96E0-471C-9CF722AC03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1081" y="1736313"/>
            <a:ext cx="9649838" cy="3170318"/>
          </a:xfrm>
        </p:spPr>
        <p:txBody>
          <a:bodyPr>
            <a:normAutofit/>
          </a:bodyPr>
          <a:lstStyle/>
          <a:p>
            <a:pPr algn="ctr"/>
            <a:endParaRPr lang="hr-HR" sz="4500" dirty="0"/>
          </a:p>
          <a:p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5976771-447F-383F-62AE-9EC9D814F3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9393" y="-724555"/>
            <a:ext cx="3871296" cy="3871296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0767B47A-32A3-7283-9D7F-34C8A1CF6C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8152" y="274017"/>
            <a:ext cx="1682642" cy="1018120"/>
          </a:xfrm>
          <a:prstGeom prst="rect">
            <a:avLst/>
          </a:prstGeom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2C4D4E57-C61A-5D46-C8D1-CB78DA76CD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08257" y="274017"/>
            <a:ext cx="2383743" cy="1018120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6E59121D-7541-3DA8-E3B4-5128DA031D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1081" y="649777"/>
            <a:ext cx="9144793" cy="2719052"/>
          </a:xfrm>
          <a:prstGeom prst="rect">
            <a:avLst/>
          </a:prstGeom>
        </p:spPr>
      </p:pic>
      <p:sp>
        <p:nvSpPr>
          <p:cNvPr id="10" name="TekstniOkvir 9">
            <a:extLst>
              <a:ext uri="{FF2B5EF4-FFF2-40B4-BE49-F238E27FC236}">
                <a16:creationId xmlns:a16="http://schemas.microsoft.com/office/drawing/2014/main" id="{F869DC1B-9571-B0DC-5E61-BCCDD597EAC5}"/>
              </a:ext>
            </a:extLst>
          </p:cNvPr>
          <p:cNvSpPr txBox="1"/>
          <p:nvPr/>
        </p:nvSpPr>
        <p:spPr>
          <a:xfrm>
            <a:off x="2837235" y="3267751"/>
            <a:ext cx="65175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dirty="0"/>
              <a:t>Čakovec</a:t>
            </a:r>
          </a:p>
          <a:p>
            <a:pPr algn="ctr"/>
            <a:r>
              <a:rPr lang="hr-HR" dirty="0"/>
              <a:t>14.ožujka 2024.</a:t>
            </a:r>
          </a:p>
        </p:txBody>
      </p:sp>
      <p:pic>
        <p:nvPicPr>
          <p:cNvPr id="15" name="Slika 14">
            <a:extLst>
              <a:ext uri="{FF2B5EF4-FFF2-40B4-BE49-F238E27FC236}">
                <a16:creationId xmlns:a16="http://schemas.microsoft.com/office/drawing/2014/main" id="{6C3CF572-9025-5985-4C1E-5611F3A13D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6579" y="5371750"/>
            <a:ext cx="4170025" cy="1072989"/>
          </a:xfrm>
          <a:prstGeom prst="rect">
            <a:avLst/>
          </a:prstGeom>
        </p:spPr>
      </p:pic>
      <p:pic>
        <p:nvPicPr>
          <p:cNvPr id="16" name="Slika 15">
            <a:extLst>
              <a:ext uri="{FF2B5EF4-FFF2-40B4-BE49-F238E27FC236}">
                <a16:creationId xmlns:a16="http://schemas.microsoft.com/office/drawing/2014/main" id="{07406949-229E-B59D-085D-9EF58E94713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63156" y="4900267"/>
            <a:ext cx="2499577" cy="1544472"/>
          </a:xfrm>
          <a:prstGeom prst="rect">
            <a:avLst/>
          </a:prstGeom>
        </p:spPr>
      </p:pic>
      <p:pic>
        <p:nvPicPr>
          <p:cNvPr id="17" name="Slika 16">
            <a:extLst>
              <a:ext uri="{FF2B5EF4-FFF2-40B4-BE49-F238E27FC236}">
                <a16:creationId xmlns:a16="http://schemas.microsoft.com/office/drawing/2014/main" id="{2EDD6502-7B0B-8647-E0C4-E88ED38A8B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62195" y="5380601"/>
            <a:ext cx="3566469" cy="112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920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8EBF44-E19E-A3B8-1CD9-0E27D32FF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2609" y="313711"/>
            <a:ext cx="8911687" cy="882791"/>
          </a:xfrm>
        </p:spPr>
        <p:txBody>
          <a:bodyPr>
            <a:normAutofit/>
          </a:bodyPr>
          <a:lstStyle/>
          <a:p>
            <a:pPr algn="ctr"/>
            <a:r>
              <a:rPr lang="hr-HR" sz="2800" b="1" dirty="0"/>
              <a:t>ODAZIV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4F6FBA7-B818-8408-F11B-9A29856896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4588" y="1802859"/>
            <a:ext cx="4313864" cy="3777622"/>
          </a:xfrm>
        </p:spPr>
        <p:txBody>
          <a:bodyPr>
            <a:normAutofit fontScale="85000" lnSpcReduction="10000"/>
          </a:bodyPr>
          <a:lstStyle/>
          <a:p>
            <a:r>
              <a:rPr lang="hr-HR" sz="2400" b="1" dirty="0"/>
              <a:t>POSLANO: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JLS  na području Međimurske i Varaždinske županije 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Javna poduzeća na području pet obuhvaćenih županija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Ukupno 97 subjekata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C32B4B7E-1FF7-E192-4121-46B09D805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26543" y="1802859"/>
            <a:ext cx="4313864" cy="3777622"/>
          </a:xfrm>
        </p:spPr>
        <p:txBody>
          <a:bodyPr>
            <a:normAutofit fontScale="85000" lnSpcReduction="10000"/>
          </a:bodyPr>
          <a:lstStyle/>
          <a:p>
            <a:r>
              <a:rPr lang="hr-HR" sz="2400" b="1" dirty="0"/>
              <a:t>ODAZVALI SE: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8 JLS;</a:t>
            </a:r>
          </a:p>
          <a:p>
            <a:pPr marL="0" indent="0">
              <a:buNone/>
            </a:pPr>
            <a:r>
              <a:rPr lang="hr-HR" dirty="0"/>
              <a:t> Općina Cestica, Općina Vidovec, Općina </a:t>
            </a:r>
            <a:r>
              <a:rPr lang="hr-HR" dirty="0" err="1"/>
              <a:t>Ljubešćica</a:t>
            </a:r>
            <a:r>
              <a:rPr lang="hr-HR" dirty="0"/>
              <a:t>, Općina Sveti Juraj na Bregu, Općina Pribislavec, Općina Selnica, Općina Veliki Bukovec, Grad Lepoglava</a:t>
            </a:r>
          </a:p>
          <a:p>
            <a:r>
              <a:rPr lang="hr-HR" dirty="0"/>
              <a:t>9 javnih poduzeća;</a:t>
            </a:r>
          </a:p>
          <a:p>
            <a:pPr marL="0" indent="0">
              <a:buNone/>
            </a:pPr>
            <a:r>
              <a:rPr lang="hr-HR" dirty="0"/>
              <a:t> Baranjska čistoća d.o.o., VODOVOD-OSIJEK d.o.o. Osijek,  GKP ČAKOM d.o.o., </a:t>
            </a:r>
            <a:r>
              <a:rPr lang="fi-FI" dirty="0"/>
              <a:t>POLET d.o.o. Vinkovci</a:t>
            </a:r>
            <a:r>
              <a:rPr lang="hr-HR" dirty="0"/>
              <a:t>, </a:t>
            </a:r>
            <a:r>
              <a:rPr lang="fi-FI" dirty="0"/>
              <a:t> ČISTOĆA d.o.o. Vraždin</a:t>
            </a:r>
            <a:r>
              <a:rPr lang="hr-HR" dirty="0"/>
              <a:t>,</a:t>
            </a:r>
            <a:r>
              <a:rPr lang="fi-FI" dirty="0"/>
              <a:t> Autobusni prijevoz d.o.o. Varaždin,  Elektromodul d.o.o.</a:t>
            </a:r>
            <a:r>
              <a:rPr lang="hr-HR" dirty="0"/>
              <a:t>,</a:t>
            </a:r>
            <a:r>
              <a:rPr lang="fi-FI" dirty="0"/>
              <a:t>NAŠIČKI VODOVOD d.o.o.</a:t>
            </a:r>
            <a:r>
              <a:rPr lang="hr-HR" dirty="0"/>
              <a:t>,</a:t>
            </a:r>
            <a:r>
              <a:rPr lang="fi-FI" dirty="0"/>
              <a:t> Našički park d.o.o.</a:t>
            </a:r>
          </a:p>
          <a:p>
            <a:endParaRPr lang="fi-FI" dirty="0"/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76602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>
            <a:extLst>
              <a:ext uri="{FF2B5EF4-FFF2-40B4-BE49-F238E27FC236}">
                <a16:creationId xmlns:a16="http://schemas.microsoft.com/office/drawing/2014/main" id="{0B1C18A0-508B-E9B2-46DF-64D8F9EFC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257" y="306333"/>
            <a:ext cx="8911687" cy="608067"/>
          </a:xfrm>
        </p:spPr>
        <p:txBody>
          <a:bodyPr>
            <a:normAutofit/>
          </a:bodyPr>
          <a:lstStyle/>
          <a:p>
            <a:pPr algn="ctr"/>
            <a:r>
              <a:rPr lang="hr-HR" sz="2800" b="1" dirty="0"/>
              <a:t>REZULTATI</a:t>
            </a:r>
          </a:p>
        </p:txBody>
      </p:sp>
      <p:pic>
        <p:nvPicPr>
          <p:cNvPr id="8" name="Rezervirano mjesto sadržaja 7">
            <a:extLst>
              <a:ext uri="{FF2B5EF4-FFF2-40B4-BE49-F238E27FC236}">
                <a16:creationId xmlns:a16="http://schemas.microsoft.com/office/drawing/2014/main" id="{C878494C-E1F1-873E-EDCA-8083DFB4A1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2570" y="1131042"/>
            <a:ext cx="5583203" cy="2348937"/>
          </a:xfr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C55C426D-BB4D-A507-FBB6-15948F438E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138395"/>
            <a:ext cx="5430679" cy="2341584"/>
          </a:xfrm>
          <a:prstGeom prst="rect">
            <a:avLst/>
          </a:prstGeom>
        </p:spPr>
      </p:pic>
      <p:pic>
        <p:nvPicPr>
          <p:cNvPr id="12" name="Slika 11">
            <a:extLst>
              <a:ext uri="{FF2B5EF4-FFF2-40B4-BE49-F238E27FC236}">
                <a16:creationId xmlns:a16="http://schemas.microsoft.com/office/drawing/2014/main" id="{E5D33948-2A23-5879-263A-62F5FAA185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250" y="3925402"/>
            <a:ext cx="5552651" cy="2348937"/>
          </a:xfrm>
          <a:prstGeom prst="rect">
            <a:avLst/>
          </a:prstGeom>
        </p:spPr>
      </p:pic>
      <p:pic>
        <p:nvPicPr>
          <p:cNvPr id="14" name="Slika 13">
            <a:extLst>
              <a:ext uri="{FF2B5EF4-FFF2-40B4-BE49-F238E27FC236}">
                <a16:creationId xmlns:a16="http://schemas.microsoft.com/office/drawing/2014/main" id="{751BDF0C-C8DB-4521-B754-3988115D24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51100" y="3750126"/>
            <a:ext cx="5263891" cy="2524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91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>
            <a:extLst>
              <a:ext uri="{FF2B5EF4-FFF2-40B4-BE49-F238E27FC236}">
                <a16:creationId xmlns:a16="http://schemas.microsoft.com/office/drawing/2014/main" id="{39FD7DF7-FDE1-FC47-D8FB-0193925EB2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769" y="406332"/>
            <a:ext cx="5101447" cy="2548647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A34E3BD1-E805-3A61-1EB4-C3CB26FE14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2511" y="406332"/>
            <a:ext cx="5510422" cy="2548647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217C6918-519B-5181-48C8-3C2233C720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7542" y="3629645"/>
            <a:ext cx="6396041" cy="291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540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32A81E-87DC-0E98-010B-3AAD8099A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348" y="305108"/>
            <a:ext cx="8911687" cy="951771"/>
          </a:xfrm>
        </p:spPr>
        <p:txBody>
          <a:bodyPr>
            <a:normAutofit/>
          </a:bodyPr>
          <a:lstStyle/>
          <a:p>
            <a:pPr algn="ctr"/>
            <a:r>
              <a:rPr lang="hr-HR" sz="2800" b="1" dirty="0"/>
              <a:t>ZAKLJUČCI </a:t>
            </a:r>
            <a:br>
              <a:rPr lang="hr-HR" sz="2800" b="1" dirty="0"/>
            </a:br>
            <a:r>
              <a:rPr lang="hr-HR" sz="2800" b="1" dirty="0"/>
              <a:t>Savjetodavna tijela 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A29B9A4-037F-1848-5FC3-7C6086134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94233" y="1575881"/>
            <a:ext cx="3992732" cy="576262"/>
          </a:xfrm>
        </p:spPr>
        <p:txBody>
          <a:bodyPr/>
          <a:lstStyle/>
          <a:p>
            <a:r>
              <a:rPr lang="hr-HR" dirty="0"/>
              <a:t>Nedostatci: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932E0B3-3651-1273-6F1A-5DA504198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1348" y="2471145"/>
            <a:ext cx="4342893" cy="3354060"/>
          </a:xfrm>
        </p:spPr>
        <p:txBody>
          <a:bodyPr/>
          <a:lstStyle/>
          <a:p>
            <a:r>
              <a:rPr lang="hr-HR" dirty="0"/>
              <a:t>Sjednice se sazivaju u kratkom vremenu</a:t>
            </a:r>
          </a:p>
          <a:p>
            <a:r>
              <a:rPr lang="hr-HR" dirty="0"/>
              <a:t>Traži se mišljene o cjeniku (neusklađenost propisa i postupaka)</a:t>
            </a:r>
          </a:p>
          <a:p>
            <a:r>
              <a:rPr lang="hr-HR" dirty="0"/>
              <a:t>Najčešće jedan predstavnik potrošača</a:t>
            </a:r>
          </a:p>
          <a:p>
            <a:r>
              <a:rPr lang="hr-HR" dirty="0"/>
              <a:t>Dolazak na sjednicu, dolazak na </a:t>
            </a:r>
            <a:r>
              <a:rPr lang="hr-HR" dirty="0" err="1"/>
              <a:t>potpisivnje</a:t>
            </a:r>
            <a:r>
              <a:rPr lang="hr-HR" dirty="0"/>
              <a:t> </a:t>
            </a:r>
            <a:r>
              <a:rPr lang="hr-HR" dirty="0" err="1"/>
              <a:t>zapisinika</a:t>
            </a:r>
            <a:endParaRPr lang="hr-HR" dirty="0"/>
          </a:p>
          <a:p>
            <a:r>
              <a:rPr lang="hr-HR" dirty="0"/>
              <a:t>Pritisak na predstavnika potrošača</a:t>
            </a:r>
          </a:p>
          <a:p>
            <a:endParaRPr lang="hr-HR" dirty="0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017F9977-D3FD-1667-64D5-E14A93D3FC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71608" y="1575881"/>
            <a:ext cx="3999001" cy="576262"/>
          </a:xfrm>
        </p:spPr>
        <p:txBody>
          <a:bodyPr/>
          <a:lstStyle/>
          <a:p>
            <a:r>
              <a:rPr lang="hr-HR" dirty="0"/>
              <a:t>Pozitivno: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8EB38740-77D3-8EE0-AFE5-1DC1345623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71608" y="2419598"/>
            <a:ext cx="4336346" cy="3321968"/>
          </a:xfrm>
        </p:spPr>
        <p:txBody>
          <a:bodyPr/>
          <a:lstStyle/>
          <a:p>
            <a:r>
              <a:rPr lang="hr-HR" dirty="0"/>
              <a:t>Uhodana administrativna podrška radu Savjeta</a:t>
            </a:r>
          </a:p>
          <a:p>
            <a:r>
              <a:rPr lang="hr-HR" dirty="0"/>
              <a:t>U većini JLS su osnovana Savjetodavna tijela i postoje Poslovnici o radu</a:t>
            </a:r>
          </a:p>
        </p:txBody>
      </p:sp>
    </p:spTree>
    <p:extLst>
      <p:ext uri="{BB962C8B-B14F-4D97-AF65-F5344CB8AC3E}">
        <p14:creationId xmlns:p14="http://schemas.microsoft.com/office/powerpoint/2010/main" val="3179658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450CC1-D328-A03B-B1B2-B2B65AAC8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162" y="225276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hr-HR" sz="2800" b="1" dirty="0"/>
              <a:t>ZAKLJUČCI </a:t>
            </a:r>
            <a:br>
              <a:rPr lang="hr-HR" sz="2800" b="1" dirty="0"/>
            </a:br>
            <a:r>
              <a:rPr lang="hr-HR" sz="2800" b="1" dirty="0"/>
              <a:t>Povjerenstva za reklamacije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E72D48F-CA41-4DD5-8B88-9EE40FF99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7162" y="2079707"/>
            <a:ext cx="3992732" cy="576262"/>
          </a:xfrm>
        </p:spPr>
        <p:txBody>
          <a:bodyPr/>
          <a:lstStyle/>
          <a:p>
            <a:r>
              <a:rPr lang="hr-HR" dirty="0"/>
              <a:t>Nedostatci:</a:t>
            </a:r>
          </a:p>
          <a:p>
            <a:endParaRPr lang="hr-HR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1466A2B-2BE8-7572-639B-38F721BCD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53107" y="2523372"/>
            <a:ext cx="4342893" cy="3354060"/>
          </a:xfrm>
        </p:spPr>
        <p:txBody>
          <a:bodyPr/>
          <a:lstStyle/>
          <a:p>
            <a:r>
              <a:rPr lang="hr-HR" dirty="0"/>
              <a:t>ne izrađuju se akti - Poslovnici o radu </a:t>
            </a:r>
          </a:p>
          <a:p>
            <a:r>
              <a:rPr lang="hr-HR" dirty="0"/>
              <a:t>Nisu propisana  prava i obveze članova</a:t>
            </a:r>
          </a:p>
          <a:p>
            <a:r>
              <a:rPr lang="hr-HR" dirty="0"/>
              <a:t>najčešće  jedan predstavnik potrošača</a:t>
            </a:r>
          </a:p>
          <a:p>
            <a:r>
              <a:rPr lang="hr-HR" dirty="0"/>
              <a:t>većinom nisu definirane naknade za rad i trošak dolaska</a:t>
            </a:r>
          </a:p>
          <a:p>
            <a:endParaRPr lang="hr-HR" dirty="0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D84399D0-A81E-EC96-F3CA-3AEB33B111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12898" y="2149813"/>
            <a:ext cx="3992732" cy="395924"/>
          </a:xfrm>
        </p:spPr>
        <p:txBody>
          <a:bodyPr/>
          <a:lstStyle/>
          <a:p>
            <a:r>
              <a:rPr lang="hr-HR" dirty="0"/>
              <a:t>Pozitivno:</a:t>
            </a:r>
          </a:p>
          <a:p>
            <a:endParaRPr lang="hr-HR" dirty="0"/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05BBBBF8-D044-0FA3-9C6D-D4AEA871816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r-HR" dirty="0"/>
              <a:t>sjednice se pripremaju na vrijeme nekoliko dana unaprijed</a:t>
            </a:r>
          </a:p>
          <a:p>
            <a:r>
              <a:rPr lang="hr-HR" dirty="0"/>
              <a:t>dokumentacija se dostavlja na vrijeme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96267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BBED41AC-9870-059E-78F9-A8734A93B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923" y="-755207"/>
            <a:ext cx="3442886" cy="3442886"/>
          </a:xfrm>
          <a:prstGeom prst="rect">
            <a:avLst/>
          </a:prstGeom>
        </p:spPr>
      </p:pic>
      <p:pic>
        <p:nvPicPr>
          <p:cNvPr id="3" name="Slika 2">
            <a:extLst>
              <a:ext uri="{FF2B5EF4-FFF2-40B4-BE49-F238E27FC236}">
                <a16:creationId xmlns:a16="http://schemas.microsoft.com/office/drawing/2014/main" id="{C7C1028E-13D9-C648-A5C8-5BB393D5BC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5504" y="201059"/>
            <a:ext cx="1682642" cy="1018120"/>
          </a:xfrm>
          <a:prstGeom prst="rect">
            <a:avLst/>
          </a:prstGeom>
        </p:spPr>
      </p:pic>
      <p:pic>
        <p:nvPicPr>
          <p:cNvPr id="4" name="Slika 3">
            <a:extLst>
              <a:ext uri="{FF2B5EF4-FFF2-40B4-BE49-F238E27FC236}">
                <a16:creationId xmlns:a16="http://schemas.microsoft.com/office/drawing/2014/main" id="{515D1010-4BC4-0E0E-8CE2-83507A0FFB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08257" y="254561"/>
            <a:ext cx="2383743" cy="1018120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6816FC5E-EEE2-E1B1-D3AB-E572955FC4C4}"/>
              </a:ext>
            </a:extLst>
          </p:cNvPr>
          <p:cNvSpPr txBox="1"/>
          <p:nvPr/>
        </p:nvSpPr>
        <p:spPr>
          <a:xfrm>
            <a:off x="3202831" y="1979738"/>
            <a:ext cx="60943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sz="3200" dirty="0"/>
              <a:t>HVALA NA PAŽNJI!</a:t>
            </a:r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D6B72DA0-7F19-92DD-88E0-CBE2E986CF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4689" y="2687679"/>
            <a:ext cx="8224217" cy="2225233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D008276F-E443-C8AE-D78E-5AF108E8AD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5838" y="5664888"/>
            <a:ext cx="4170025" cy="1072989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ACA9A030-7DD6-C488-DBA4-BA6DB83DD3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18585" y="5243209"/>
            <a:ext cx="2499577" cy="1494668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7F4C1331-332C-2860-B34C-82A31D80D18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26399" y="5616116"/>
            <a:ext cx="3566469" cy="112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AC0B3F-31D1-7AF2-CAB5-9B493C982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380918"/>
            <a:ext cx="8911687" cy="484844"/>
          </a:xfrm>
        </p:spPr>
        <p:txBody>
          <a:bodyPr>
            <a:normAutofit fontScale="90000"/>
          </a:bodyPr>
          <a:lstStyle/>
          <a:p>
            <a:pPr algn="ctr"/>
            <a:r>
              <a:rPr lang="hr-HR" sz="2800" b="1" i="1" dirty="0"/>
              <a:t>ZAKONODAVNI OKVIR</a:t>
            </a:r>
            <a:br>
              <a:rPr lang="hr-HR" sz="2800" dirty="0"/>
            </a:br>
            <a:br>
              <a:rPr lang="hr-HR" sz="2800" dirty="0"/>
            </a:br>
            <a:endParaRPr lang="hr-HR" sz="28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24D78A9-1F1A-99B5-7399-C5A837A0E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1132" y="1060316"/>
            <a:ext cx="9724450" cy="5651770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/>
              <a:t>ZAKON O ZAŠTITI POTROŠAČA OD 19.02.2022. NN 19/22</a:t>
            </a:r>
          </a:p>
          <a:p>
            <a:pPr algn="ctr"/>
            <a:r>
              <a:rPr lang="pl-PL" b="1" u="sng" dirty="0"/>
              <a:t>Članak 25. - JAVNE USLUGE KOJE SE PRUŽAJU POTROŠAČIMA </a:t>
            </a:r>
          </a:p>
          <a:p>
            <a:r>
              <a:rPr lang="hr-HR" dirty="0"/>
              <a:t>distribucija električne energije</a:t>
            </a:r>
          </a:p>
          <a:p>
            <a:r>
              <a:rPr lang="hr-HR" dirty="0"/>
              <a:t>distribucija prirodnog plina</a:t>
            </a:r>
          </a:p>
          <a:p>
            <a:r>
              <a:rPr lang="hr-HR" dirty="0"/>
              <a:t>distribucija toplinske energije</a:t>
            </a:r>
          </a:p>
          <a:p>
            <a:r>
              <a:rPr lang="hr-HR" dirty="0"/>
              <a:t>elektroničke komunikacijske usluge</a:t>
            </a:r>
          </a:p>
          <a:p>
            <a:r>
              <a:rPr lang="hr-HR" dirty="0"/>
              <a:t>javna vodoopskrba i javna odvodnja</a:t>
            </a:r>
          </a:p>
          <a:p>
            <a:r>
              <a:rPr lang="hr-HR" dirty="0"/>
              <a:t>opskrba plinom u javnoj usluzi</a:t>
            </a:r>
          </a:p>
          <a:p>
            <a:r>
              <a:rPr lang="hr-HR" dirty="0"/>
              <a:t>obavljanje dimnjačarskih poslova</a:t>
            </a:r>
          </a:p>
          <a:p>
            <a:r>
              <a:rPr lang="hr-HR" dirty="0"/>
              <a:t>opskrba električnom energijom u univerzalnoj usluzi</a:t>
            </a:r>
          </a:p>
          <a:p>
            <a:r>
              <a:rPr lang="hr-HR" dirty="0"/>
              <a:t>poštanske usluge</a:t>
            </a:r>
          </a:p>
          <a:p>
            <a:r>
              <a:rPr lang="hr-HR" dirty="0"/>
              <a:t>prijevoz putnika u javnom prometu</a:t>
            </a:r>
          </a:p>
          <a:p>
            <a:r>
              <a:rPr lang="hr-HR" dirty="0"/>
              <a:t>sakupljanje komunalnog otpada</a:t>
            </a:r>
          </a:p>
          <a:p>
            <a:r>
              <a:rPr lang="hr-HR" dirty="0"/>
              <a:t>usluge parkiranja na uređenim javnim površinama i u javnim garažama.</a:t>
            </a:r>
          </a:p>
        </p:txBody>
      </p:sp>
    </p:spTree>
    <p:extLst>
      <p:ext uri="{BB962C8B-B14F-4D97-AF65-F5344CB8AC3E}">
        <p14:creationId xmlns:p14="http://schemas.microsoft.com/office/powerpoint/2010/main" val="165370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1FB752C-4173-C1B5-C71C-94933C8C5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2906" y="389106"/>
            <a:ext cx="8915400" cy="5437761"/>
          </a:xfrm>
        </p:spPr>
        <p:txBody>
          <a:bodyPr>
            <a:normAutofit/>
          </a:bodyPr>
          <a:lstStyle/>
          <a:p>
            <a:endParaRPr lang="hr-HR" dirty="0"/>
          </a:p>
          <a:p>
            <a:pPr algn="ctr"/>
            <a:r>
              <a:rPr lang="hr-HR" sz="2000" b="1" u="sng" dirty="0"/>
              <a:t>ZAKON O ZAŠTITI POTROŠAČA OD 19.02.2022. NN 19/22</a:t>
            </a:r>
          </a:p>
          <a:p>
            <a:endParaRPr lang="hr-HR" dirty="0"/>
          </a:p>
          <a:p>
            <a:pPr algn="ctr"/>
            <a:r>
              <a:rPr lang="hr-HR" dirty="0"/>
              <a:t> </a:t>
            </a:r>
            <a:r>
              <a:rPr lang="hr-HR" b="1" u="sng" dirty="0"/>
              <a:t>Članak 26.  OSNIVANJE TIJELA 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stavak 1. – osnivanje Savjetodavnih tijela u javnopravnim tijelima koja obavljaju regulatorne poslove u pogledu javnih usluga iz članka 25. 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stavak 2. – osnivanje Savjetodavnih tijela u Jedinicama lokalne samouprave koje odlučuju o pravima i obvezama potrošača – korisnika javnih usluga iz članka 25. 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Stavak 5. – osnivanje Povjerenstava za reklamacije kod trgovaca koji pružaju javne usluge iz članka 25. stavka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1878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56EE226-9511-17D8-B636-E77D29328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346" y="306333"/>
            <a:ext cx="8911687" cy="71826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200" b="1" i="1" u="sng" dirty="0"/>
              <a:t>ZAKON O ZAŠTITI POTROŠAČA OD 19.02.2022. NN 19/22</a:t>
            </a:r>
            <a:br>
              <a:rPr lang="pl-PL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628F232-269C-099D-7254-B266C3CFA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2281" y="1433207"/>
            <a:ext cx="8915400" cy="4880043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hr-HR" b="1" u="sng" dirty="0"/>
              <a:t>Članak 26. -  sastav Savjetodavnih tijela i Povjerenstava te imenovanje</a:t>
            </a:r>
          </a:p>
          <a:p>
            <a:endParaRPr lang="hr-HR" dirty="0"/>
          </a:p>
          <a:p>
            <a:r>
              <a:rPr lang="hr-HR" dirty="0"/>
              <a:t>Stavak 1., 2. i 5. – Javnopravno tijelo koje obavlja regulatorne poslove u pogledu javnih usluga, Predstavničko tijelo jedinice lokalne samouprave koja odlučuje o pravima i obvezama potrošača – korisnika javnih usluga i trgovci koji pružaju javne usluge iz članka 25. dužni  su  u sastav savjetodavnog tijelo/povjerenstvo za reklamaciju uključiti i predstavnika udruge za zaštitu potrošača </a:t>
            </a:r>
          </a:p>
          <a:p>
            <a:r>
              <a:rPr lang="hr-HR" dirty="0"/>
              <a:t>Stavak 3. - Predstavnika udruge za zaštitu potrošača iz stavka 2. članka 26 imenuje udruga za zaštitu potrošača, koja djeluje i ima sjedište na području jedinice područne (regionalne) samouprave na čijem se području nalazi jedinica lokalne samouprave iz stavka 2. ovoga članka. Iznimka u stavku 4.</a:t>
            </a:r>
          </a:p>
          <a:p>
            <a:r>
              <a:rPr lang="hr-HR" dirty="0"/>
              <a:t>Stavak 6. – Za pojedine djelatnosti koje obavljaju trgovci koji imaju do pet zaposlenih može se pri Hrvatskoj obrtničkoj komori ili Hrvatskoj gospodarskoj komori osnovati povjerenstvo za reklamacije potrošača u čijem sastavu mora biti i predstavnik udruge za zaštitu potrošača.</a:t>
            </a:r>
          </a:p>
          <a:p>
            <a:r>
              <a:rPr lang="hr-HR" dirty="0"/>
              <a:t>Stavak 7. - Predstavnike udruga za zaštitu potrošača iz stavaka 1. do 6. ovoga članka imenuju udruge za zaštitu potrošača na razdoblje i po postupku sukladno aktima iz stavka 10.  članka 26</a:t>
            </a:r>
          </a:p>
        </p:txBody>
      </p:sp>
    </p:spTree>
    <p:extLst>
      <p:ext uri="{BB962C8B-B14F-4D97-AF65-F5344CB8AC3E}">
        <p14:creationId xmlns:p14="http://schemas.microsoft.com/office/powerpoint/2010/main" val="3121359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176C28-F472-6F51-DFC1-EDA435188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312825"/>
            <a:ext cx="8911687" cy="455660"/>
          </a:xfrm>
        </p:spPr>
        <p:txBody>
          <a:bodyPr>
            <a:normAutofit/>
          </a:bodyPr>
          <a:lstStyle/>
          <a:p>
            <a:pPr algn="ctr"/>
            <a:r>
              <a:rPr lang="pl-PL" sz="2000" b="1" i="1" u="sng" dirty="0"/>
              <a:t>ZAKON O ZAŠTITI POTROŠAČA OD 19.02.2022. NN 19/22</a:t>
            </a:r>
            <a:endParaRPr lang="hr-HR" sz="2000" b="1" i="1" u="sng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D783467-884A-D2A3-1D76-948A75FF1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8821" y="1452663"/>
            <a:ext cx="8915400" cy="4850859"/>
          </a:xfrm>
        </p:spPr>
        <p:txBody>
          <a:bodyPr>
            <a:normAutofit/>
          </a:bodyPr>
          <a:lstStyle/>
          <a:p>
            <a:pPr algn="ctr"/>
            <a:r>
              <a:rPr lang="hr-HR" b="1" u="sng" dirty="0"/>
              <a:t>Članak 26. –  osnivanje, rad i obveze članova tijela</a:t>
            </a:r>
          </a:p>
          <a:p>
            <a:pPr marL="0" indent="0" algn="ctr">
              <a:buNone/>
            </a:pPr>
            <a:endParaRPr lang="hr-HR" dirty="0"/>
          </a:p>
          <a:p>
            <a:r>
              <a:rPr lang="hr-HR" dirty="0"/>
              <a:t>Stavak 10. -  Postupak osnivanja, način rada te prava i obveze članova savjetodavnog tijela odnosno povjerenstva za reklamacije potrošača uređuju se aktima javnopravnih tijela iz stavaka 1., 2. i 4. ovoga članka odnosno trgovaca iz stavaka 5. i 6. ovoga članka</a:t>
            </a:r>
          </a:p>
          <a:p>
            <a:r>
              <a:rPr lang="hr-HR" dirty="0"/>
              <a:t>Nedostatak u Zakonu             Potrebno je detaljnije propisati rad Povjerenstava i Savjetodavnih tijela. Broj predstavnika, naknada za rad u tijelima, obveza donošenja Poslovnika o radu tijela kako bi navedena tijela bila funkcionalnija i korisnija. Budući da nije propisan sastav tijela, predstavnici potrošača su uvijek u manjini te su  uvijek nadglasani jer se zaključci donose većinom glasova a ostali članovi su predstavnici Javnih tijela/JLS/trgovaca te u većini gledaju za svoju dobrobit</a:t>
            </a:r>
          </a:p>
          <a:p>
            <a:r>
              <a:rPr lang="hr-HR" dirty="0"/>
              <a:t>Pozitivan primjer Poslovnika za poduzeća – </a:t>
            </a:r>
            <a:r>
              <a:rPr lang="hr-HR" dirty="0" err="1"/>
              <a:t>Hep</a:t>
            </a:r>
            <a:r>
              <a:rPr lang="hr-HR" dirty="0"/>
              <a:t> ODS d.o.o.</a:t>
            </a:r>
          </a:p>
          <a:p>
            <a:endParaRPr lang="hr-HR" dirty="0"/>
          </a:p>
        </p:txBody>
      </p:sp>
      <p:sp>
        <p:nvSpPr>
          <p:cNvPr id="4" name="Strelica: desno 3">
            <a:extLst>
              <a:ext uri="{FF2B5EF4-FFF2-40B4-BE49-F238E27FC236}">
                <a16:creationId xmlns:a16="http://schemas.microsoft.com/office/drawing/2014/main" id="{EFC38918-3F23-0B2B-B1A7-89F90F3AC4F3}"/>
              </a:ext>
            </a:extLst>
          </p:cNvPr>
          <p:cNvSpPr/>
          <p:nvPr/>
        </p:nvSpPr>
        <p:spPr>
          <a:xfrm>
            <a:off x="4756826" y="3555483"/>
            <a:ext cx="690664" cy="21400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6972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64213F-0B4D-9C18-A4C6-A016121F3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904" y="176638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hr-HR" sz="2800" b="1" dirty="0"/>
              <a:t>FUNKCIJA TIJELA </a:t>
            </a:r>
            <a:br>
              <a:rPr lang="hr-HR" sz="2400" dirty="0"/>
            </a:br>
            <a:br>
              <a:rPr lang="hr-HR" sz="2400" dirty="0"/>
            </a:br>
            <a:r>
              <a:rPr lang="hr-HR" sz="2000" u="sng" dirty="0"/>
              <a:t>Predstavnik udruge u savjetodavnom tijelu za zaštitu potrošača javnih usluga JLS odnosno Povjerenstvu za reklamacije kod trgovca</a:t>
            </a:r>
            <a:br>
              <a:rPr lang="hr-HR" sz="2400" dirty="0"/>
            </a:br>
            <a:endParaRPr lang="hr-HR" sz="24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E4FFAEA-D764-8037-183D-1DF576269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910" y="2081719"/>
            <a:ext cx="8915400" cy="4179700"/>
          </a:xfrm>
        </p:spPr>
        <p:txBody>
          <a:bodyPr/>
          <a:lstStyle/>
          <a:p>
            <a:r>
              <a:rPr lang="hr-HR" dirty="0"/>
              <a:t>Zadaće: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Zastupa interese potrošača sukladno zakonima i propisima</a:t>
            </a:r>
          </a:p>
          <a:p>
            <a:r>
              <a:rPr lang="hr-HR" dirty="0"/>
              <a:t>Zastupa interese udruge ispred koje je imenovan – sukladno Statutu</a:t>
            </a:r>
          </a:p>
          <a:p>
            <a:r>
              <a:rPr lang="hr-HR" dirty="0"/>
              <a:t>Inicira teme za sjednice savjetodavnog tijela/Povjerenstva za reklamacije od interesa za potrošače</a:t>
            </a:r>
          </a:p>
          <a:p>
            <a:r>
              <a:rPr lang="hr-HR" dirty="0"/>
              <a:t>Inicira sjednice savjetodavnog tijela/ </a:t>
            </a:r>
            <a:r>
              <a:rPr lang="pl-PL" dirty="0"/>
              <a:t>Povjerenstva za reklamacije od interesa za potrošače</a:t>
            </a:r>
            <a:r>
              <a:rPr lang="hr-HR" dirty="0"/>
              <a:t> za zaštitu potrošača javnih usluga JLS (min. 2x god.)</a:t>
            </a:r>
          </a:p>
          <a:p>
            <a:r>
              <a:rPr lang="hr-HR" dirty="0"/>
              <a:t>Prati transparentnost donošenja odluka od interesa za potrošače vezano za javne usluge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5644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AB32432-D0C4-DBD8-75FE-B0FDC1F34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5061" y="273914"/>
            <a:ext cx="8911687" cy="1280890"/>
          </a:xfrm>
        </p:spPr>
        <p:txBody>
          <a:bodyPr/>
          <a:lstStyle/>
          <a:p>
            <a:pPr algn="ctr"/>
            <a:r>
              <a:rPr lang="hr-HR" sz="2800" b="1" dirty="0"/>
              <a:t>FUNKCIJA TIJELA  </a:t>
            </a:r>
            <a:r>
              <a:rPr lang="hr-HR" sz="2400" dirty="0"/>
              <a:t>(kod JLS)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B148DA0-0B72-B155-E428-1B8270655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1348" y="1146242"/>
            <a:ext cx="8915400" cy="543784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hr-HR" sz="2400" u="sng" dirty="0"/>
              <a:t>Područje interesa vezano za pružanje javne usluge:</a:t>
            </a:r>
          </a:p>
          <a:p>
            <a:pPr marL="0" indent="0" algn="ctr">
              <a:buNone/>
            </a:pPr>
            <a:endParaRPr lang="hr-HR" u="sng" dirty="0"/>
          </a:p>
          <a:p>
            <a:r>
              <a:rPr lang="hr-HR" dirty="0"/>
              <a:t>Odluke vezano za korištenje javne usluge koje donosi JLS (obavljanje dimnjačarskih poslova,  sakupljanje komunalnog otpada, naplata parkiranja), te ostale javne usluge u koje se uključuje JLS na bilo koji način (davanje dozvole i sl.)</a:t>
            </a:r>
          </a:p>
          <a:p>
            <a:r>
              <a:rPr lang="hr-HR" dirty="0"/>
              <a:t>Kvaliteta, sigurnost i transparentnost pružanja javne usluge i JLS</a:t>
            </a:r>
          </a:p>
          <a:p>
            <a:r>
              <a:rPr lang="hr-HR" dirty="0"/>
              <a:t>Primjena socijalne politike kod dostupnosti javne usluge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b="1" dirty="0">
                <a:solidFill>
                  <a:srgbClr val="FF0000"/>
                </a:solidFill>
              </a:rPr>
              <a:t>Cijena javne usluge nije u nadležnosti za davanje mišljenja savjetodavnog tijela za zaštitu potrošača javnih usluga.</a:t>
            </a:r>
          </a:p>
          <a:p>
            <a:r>
              <a:rPr lang="hr-HR" dirty="0"/>
              <a:t>Određivanje i reguliranje propisa uređeno je i određeno posebnim propisima kao što su: </a:t>
            </a:r>
          </a:p>
          <a:p>
            <a:pPr lvl="1"/>
            <a:r>
              <a:rPr lang="hr-HR" dirty="0"/>
              <a:t>Uredba o najnižoj osnovnoj cijeni vodnih usluga i vrsti troškova koje cijena vodnih usluga pokriva (NN 112/10)</a:t>
            </a:r>
          </a:p>
          <a:p>
            <a:pPr lvl="1"/>
            <a:r>
              <a:rPr lang="hr-HR" dirty="0"/>
              <a:t>Zakon o gospodarenju otpadom (NN 84/21) tj. Odluka o načinu pružanja javne usluge sakupljanja komunalnog otpada na području JLS</a:t>
            </a:r>
          </a:p>
          <a:p>
            <a:pPr lvl="1"/>
            <a:r>
              <a:rPr lang="hr-HR" dirty="0"/>
              <a:t>Zakon o komunalnom gospodarstvu (NN 68/18, 110/18, 32/20) {dimnjačar, groblja, i ostale Komunalne djelatnosti kojima se osigurava održavanje komunalne infrastrukture}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01426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212F71-7B13-8709-80DA-4CC07252A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444" y="225276"/>
            <a:ext cx="8911687" cy="815584"/>
          </a:xfrm>
        </p:spPr>
        <p:txBody>
          <a:bodyPr>
            <a:normAutofit/>
          </a:bodyPr>
          <a:lstStyle/>
          <a:p>
            <a:pPr algn="ctr"/>
            <a:r>
              <a:rPr lang="hr-HR" sz="2800" b="1" dirty="0"/>
              <a:t>FUNKCIJA TIJELA  (kod trgovaca)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2A06B97-1A50-8D91-2928-67FD9087B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1000" y="1209471"/>
            <a:ext cx="8915400" cy="4481209"/>
          </a:xfrm>
        </p:spPr>
        <p:txBody>
          <a:bodyPr>
            <a:normAutofit/>
          </a:bodyPr>
          <a:lstStyle/>
          <a:p>
            <a:pPr algn="ctr"/>
            <a:r>
              <a:rPr lang="hr-HR" sz="2000" u="sng" dirty="0"/>
              <a:t>Područje interesa :</a:t>
            </a:r>
          </a:p>
          <a:p>
            <a:pPr marL="0" indent="0" algn="ctr">
              <a:buNone/>
            </a:pPr>
            <a:endParaRPr lang="hr-HR" sz="2000" u="sng" dirty="0"/>
          </a:p>
          <a:p>
            <a:r>
              <a:rPr lang="hr-HR" sz="2000" dirty="0"/>
              <a:t>Poštivanje zakonske procedure vezane uz podnošenje prigovora na javne usluge (1. stupanj - prigovor  -rok za odgovor 15 dana, 2. stupanj  - pritužba povjerenstvu za reklamacije rokovi: potrošač - u roku od 30 dana od primitka odgovora na prigovor, povjerenstvo - rok 30 dana od zaprimanja pritužbe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Transparentna obrada uložene reklamacije</a:t>
            </a:r>
          </a:p>
          <a:p>
            <a:r>
              <a:rPr lang="hr-HR" dirty="0"/>
              <a:t>Uvažavanje opravdanih razloga reklamacije</a:t>
            </a:r>
          </a:p>
          <a:p>
            <a:r>
              <a:rPr lang="hr-HR" dirty="0"/>
              <a:t>Primjena socijalne politike kod donošenja odluke o ishodu reklamacije</a:t>
            </a: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14493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759304-7162-99C4-EEE3-EA318439D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2806" y="306333"/>
            <a:ext cx="8911687" cy="640445"/>
          </a:xfrm>
        </p:spPr>
        <p:txBody>
          <a:bodyPr>
            <a:normAutofit/>
          </a:bodyPr>
          <a:lstStyle/>
          <a:p>
            <a:pPr algn="ctr"/>
            <a:r>
              <a:rPr lang="hr-HR" sz="2800" b="1" dirty="0"/>
              <a:t>REZULTATI PROVEDENOG ISTRAŽIVANJA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45AC659-F57E-E3D6-13C0-2AAF1A192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6097" y="1618033"/>
            <a:ext cx="8915400" cy="4763311"/>
          </a:xfrm>
        </p:spPr>
        <p:txBody>
          <a:bodyPr>
            <a:normAutofit lnSpcReduction="10000"/>
          </a:bodyPr>
          <a:lstStyle/>
          <a:p>
            <a:pPr algn="ctr"/>
            <a:r>
              <a:rPr lang="hr-HR" dirty="0"/>
              <a:t>POSTAVLJENA PITANJA:</a:t>
            </a:r>
          </a:p>
          <a:p>
            <a:r>
              <a:rPr lang="hr-HR" dirty="0"/>
              <a:t>Ima li vaša JLS/poduzeće osnovano Savjetodavno tijelo/ Povjerenstvo za reklamacije</a:t>
            </a:r>
          </a:p>
          <a:p>
            <a:r>
              <a:rPr lang="hr-HR" dirty="0"/>
              <a:t>Je li u rad Savjetodavno tijelo/ Povjerenstvo za reklamacije uključen predstavnik udruge za zaštitu potrošača</a:t>
            </a:r>
          </a:p>
          <a:p>
            <a:r>
              <a:rPr lang="hr-HR" dirty="0"/>
              <a:t>Koji je omjer članova u Savjetodavnim tijelima/ Povjerenstvima za reklamacije</a:t>
            </a:r>
          </a:p>
          <a:p>
            <a:r>
              <a:rPr lang="hr-HR" dirty="0"/>
              <a:t>Izdvaja li se na zapisnicima mišljenje predstavnika udruge za zaštitu potrošača</a:t>
            </a:r>
          </a:p>
          <a:p>
            <a:r>
              <a:rPr lang="hr-HR" dirty="0"/>
              <a:t>Ima li vaše Savjetodavno tijelo/ Povjerenstvo za reklamacije Poslovnik o radu tijela?</a:t>
            </a:r>
          </a:p>
          <a:p>
            <a:r>
              <a:rPr lang="hr-HR" dirty="0"/>
              <a:t>Da li bi donošenje jedinstvenog Pravilnika doprinijelo većoj kvaliteti rada</a:t>
            </a:r>
          </a:p>
          <a:p>
            <a:r>
              <a:rPr lang="hr-HR" dirty="0"/>
              <a:t>Što bi po vašem mišljenju doprinijelo boljem radu Savjetodavnog tijela/ Povjerenstva za reklamacije 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539621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kstura Grung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259</TotalTime>
  <Words>1225</Words>
  <Application>Microsoft Office PowerPoint</Application>
  <PresentationFormat>Široki zaslon</PresentationFormat>
  <Paragraphs>114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Pramen</vt:lpstr>
      <vt:lpstr>PowerPoint prezentacija</vt:lpstr>
      <vt:lpstr>ZAKONODAVNI OKVIR  </vt:lpstr>
      <vt:lpstr>PowerPoint prezentacija</vt:lpstr>
      <vt:lpstr>ZAKON O ZAŠTITI POTROŠAČA OD 19.02.2022. NN 19/22 </vt:lpstr>
      <vt:lpstr>ZAKON O ZAŠTITI POTROŠAČA OD 19.02.2022. NN 19/22</vt:lpstr>
      <vt:lpstr>FUNKCIJA TIJELA   Predstavnik udruge u savjetodavnom tijelu za zaštitu potrošača javnih usluga JLS odnosno Povjerenstvu za reklamacije kod trgovca </vt:lpstr>
      <vt:lpstr>FUNKCIJA TIJELA  (kod JLS)</vt:lpstr>
      <vt:lpstr>FUNKCIJA TIJELA  (kod trgovaca)</vt:lpstr>
      <vt:lpstr>REZULTATI PROVEDENOG ISTRAŽIVANJA</vt:lpstr>
      <vt:lpstr>ODAZIV</vt:lpstr>
      <vt:lpstr>REZULTATI</vt:lpstr>
      <vt:lpstr>PowerPoint prezentacija</vt:lpstr>
      <vt:lpstr>ZAKLJUČCI  Savjetodavna tijela </vt:lpstr>
      <vt:lpstr>ZAKLJUČCI  Povjerenstva za reklamacije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POŠTOVANI,</dc:title>
  <dc:creator>ROZP Selnica</dc:creator>
  <cp:lastModifiedBy>ROZP Selnica</cp:lastModifiedBy>
  <cp:revision>8</cp:revision>
  <dcterms:created xsi:type="dcterms:W3CDTF">2024-03-02T17:54:05Z</dcterms:created>
  <dcterms:modified xsi:type="dcterms:W3CDTF">2024-03-12T21:31:37Z</dcterms:modified>
</cp:coreProperties>
</file>